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4" r:id="rId8"/>
    <p:sldId id="267" r:id="rId9"/>
    <p:sldId id="268" r:id="rId10"/>
    <p:sldId id="276" r:id="rId11"/>
    <p:sldId id="271" r:id="rId12"/>
    <p:sldId id="272" r:id="rId13"/>
    <p:sldId id="277" r:id="rId14"/>
    <p:sldId id="269" r:id="rId15"/>
    <p:sldId id="262" r:id="rId16"/>
    <p:sldId id="274" r:id="rId17"/>
    <p:sldId id="273" r:id="rId18"/>
    <p:sldId id="270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68" autoAdjust="0"/>
  </p:normalViewPr>
  <p:slideViewPr>
    <p:cSldViewPr>
      <p:cViewPr varScale="1">
        <p:scale>
          <a:sx n="73" d="100"/>
          <a:sy n="73" d="100"/>
        </p:scale>
        <p:origin x="-8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65E0-6110-4D5F-B8A1-C07CAD2ABE00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3D68-AC67-47BB-B701-5525D1AD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4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65E0-6110-4D5F-B8A1-C07CAD2ABE00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3D68-AC67-47BB-B701-5525D1AD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1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65E0-6110-4D5F-B8A1-C07CAD2ABE00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3D68-AC67-47BB-B701-5525D1AD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5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65E0-6110-4D5F-B8A1-C07CAD2ABE00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3D68-AC67-47BB-B701-5525D1AD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7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65E0-6110-4D5F-B8A1-C07CAD2ABE00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3D68-AC67-47BB-B701-5525D1AD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1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65E0-6110-4D5F-B8A1-C07CAD2ABE00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3D68-AC67-47BB-B701-5525D1AD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3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65E0-6110-4D5F-B8A1-C07CAD2ABE00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3D68-AC67-47BB-B701-5525D1AD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1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65E0-6110-4D5F-B8A1-C07CAD2ABE00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3D68-AC67-47BB-B701-5525D1AD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65E0-6110-4D5F-B8A1-C07CAD2ABE00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3D68-AC67-47BB-B701-5525D1AD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2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65E0-6110-4D5F-B8A1-C07CAD2ABE00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3D68-AC67-47BB-B701-5525D1AD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4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65E0-6110-4D5F-B8A1-C07CAD2ABE00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3D68-AC67-47BB-B701-5525D1AD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3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65E0-6110-4D5F-B8A1-C07CAD2ABE00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63D68-AC67-47BB-B701-5525D1AD7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Research\Images\Swain_BMEF Flight\DSC_0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7" y="457200"/>
            <a:ext cx="916781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Carbon Sequestration and Fire Risk</a:t>
            </a:r>
            <a:r>
              <a:rPr lang="en-US" baseline="0" dirty="0" smtClean="0"/>
              <a:t> in a East-Side Pine Forest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929" y="4038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Martin Ritchie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Research Forester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Pacific Southwest Research Station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Surface Fuels  1000 </a:t>
            </a:r>
            <a:r>
              <a:rPr lang="en-US" sz="4000" dirty="0" err="1" smtClean="0"/>
              <a:t>hr</a:t>
            </a:r>
            <a:r>
              <a:rPr lang="en-US" sz="4000" dirty="0" smtClean="0"/>
              <a:t> Tons acre</a:t>
            </a:r>
            <a:r>
              <a:rPr lang="en-US" sz="4000" baseline="30000" dirty="0" smtClean="0"/>
              <a:t>-1</a:t>
            </a:r>
            <a:endParaRPr lang="en-US" sz="4000" baseline="30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427152"/>
              </p:ext>
            </p:extLst>
          </p:nvPr>
        </p:nvGraphicFramePr>
        <p:xfrm>
          <a:off x="381000" y="1143000"/>
          <a:ext cx="822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90800"/>
                <a:gridCol w="22859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 Structural</a:t>
                      </a:r>
                      <a:r>
                        <a:rPr lang="en-US" sz="1600" baseline="0" dirty="0" smtClean="0"/>
                        <a:t> Diversity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Low Structural Diversity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RNA</a:t>
                      </a:r>
                      <a:endParaRPr lang="en-US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Burned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Unburned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2667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Untreated highest, followed by High Div. then Low Div.; Prescribed fire reduced surface fuels by about 50%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7130" y="4049470"/>
            <a:ext cx="685800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330" y="389707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0530" y="389707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17730" y="389707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97581" y="389707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56130" y="389707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6630" y="4270442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Thin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70030" y="427044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Burn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1165330" y="4270439"/>
            <a:ext cx="419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2335031" y="4254070"/>
            <a:ext cx="32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93580" y="4279904"/>
            <a:ext cx="32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330" y="377395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1-2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914245" y="3773959"/>
            <a:ext cx="32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1698730" y="3773958"/>
            <a:ext cx="32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2941030" y="3813827"/>
            <a:ext cx="32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6794" y="4659070"/>
            <a:ext cx="128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Study Timeline</a:t>
            </a:r>
            <a:endParaRPr lang="en-US" sz="1000" dirty="0"/>
          </a:p>
        </p:txBody>
      </p:sp>
      <p:sp>
        <p:nvSpPr>
          <p:cNvPr id="29" name="Oval 28"/>
          <p:cNvSpPr/>
          <p:nvPr/>
        </p:nvSpPr>
        <p:spPr>
          <a:xfrm>
            <a:off x="3617159" y="4279907"/>
            <a:ext cx="266700" cy="2462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Surface Fuels  1000 </a:t>
            </a:r>
            <a:r>
              <a:rPr lang="en-US" sz="4000" dirty="0" err="1" smtClean="0">
                <a:solidFill>
                  <a:schemeClr val="bg1">
                    <a:lumMod val="75000"/>
                  </a:schemeClr>
                </a:solidFill>
              </a:rPr>
              <a:t>hr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 Tons acre</a:t>
            </a:r>
            <a:r>
              <a:rPr lang="en-US" sz="4000" baseline="30000" dirty="0" smtClean="0">
                <a:solidFill>
                  <a:schemeClr val="bg1">
                    <a:lumMod val="75000"/>
                  </a:schemeClr>
                </a:solidFill>
              </a:rPr>
              <a:t>-1</a:t>
            </a:r>
            <a:endParaRPr lang="en-US" sz="4000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869950"/>
              </p:ext>
            </p:extLst>
          </p:nvPr>
        </p:nvGraphicFramePr>
        <p:xfrm>
          <a:off x="381000" y="1143000"/>
          <a:ext cx="822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90800"/>
                <a:gridCol w="2285999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High Structural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Diversity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 Structural Diversity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RNA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Burned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Unburned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457200" y="22860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Standing Live Tons acre</a:t>
            </a:r>
            <a:r>
              <a:rPr lang="en-US" sz="4000" baseline="30000" dirty="0" smtClean="0"/>
              <a:t>-1</a:t>
            </a:r>
            <a:endParaRPr lang="en-US" sz="4000" baseline="30000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535736"/>
              </p:ext>
            </p:extLst>
          </p:nvPr>
        </p:nvGraphicFramePr>
        <p:xfrm>
          <a:off x="381000" y="3154362"/>
          <a:ext cx="822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90800"/>
                <a:gridCol w="22859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 Structural</a:t>
                      </a:r>
                      <a:r>
                        <a:rPr lang="en-US" sz="1600" baseline="0" dirty="0" smtClean="0"/>
                        <a:t> Diversity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Low Structural Diversity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RNA</a:t>
                      </a:r>
                      <a:endParaRPr lang="en-US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Burned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Unburned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4648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trend for effect of structure on standing live biomass, but relatively little effect of prescribed fire.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Surface Fuels  1000 </a:t>
            </a:r>
            <a:r>
              <a:rPr lang="en-US" sz="4000" dirty="0" err="1" smtClean="0">
                <a:solidFill>
                  <a:schemeClr val="bg1">
                    <a:lumMod val="75000"/>
                  </a:schemeClr>
                </a:solidFill>
              </a:rPr>
              <a:t>hr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 Tons acre</a:t>
            </a:r>
            <a:r>
              <a:rPr lang="en-US" sz="4000" baseline="30000" dirty="0" smtClean="0">
                <a:solidFill>
                  <a:schemeClr val="bg1">
                    <a:lumMod val="75000"/>
                  </a:schemeClr>
                </a:solidFill>
              </a:rPr>
              <a:t>-1</a:t>
            </a:r>
            <a:endParaRPr lang="en-US" sz="4000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691667"/>
              </p:ext>
            </p:extLst>
          </p:nvPr>
        </p:nvGraphicFramePr>
        <p:xfrm>
          <a:off x="381000" y="1143000"/>
          <a:ext cx="822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90800"/>
                <a:gridCol w="2285999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High Structural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Diversity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 Structural Diversity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RNA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Burned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Unburned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457200" y="22860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Standing Live Tons acre</a:t>
            </a:r>
            <a:r>
              <a:rPr lang="en-US" sz="4000" baseline="30000" dirty="0" smtClean="0">
                <a:solidFill>
                  <a:schemeClr val="bg1">
                    <a:lumMod val="75000"/>
                  </a:schemeClr>
                </a:solidFill>
              </a:rPr>
              <a:t>-1</a:t>
            </a:r>
            <a:endParaRPr lang="en-US" sz="4000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647965"/>
              </p:ext>
            </p:extLst>
          </p:nvPr>
        </p:nvGraphicFramePr>
        <p:xfrm>
          <a:off x="381000" y="3154362"/>
          <a:ext cx="822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90800"/>
                <a:gridCol w="2285999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High Structural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Diversity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 Structural Diversity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RNA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Burned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52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Unburned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Title 3"/>
          <p:cNvSpPr txBox="1">
            <a:spLocks/>
          </p:cNvSpPr>
          <p:nvPr/>
        </p:nvSpPr>
        <p:spPr>
          <a:xfrm>
            <a:off x="457200" y="43434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Probability of Torching (severe and moderate)</a:t>
            </a:r>
            <a:endParaRPr lang="en-US" sz="4000" baseline="30000" dirty="0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221403"/>
              </p:ext>
            </p:extLst>
          </p:nvPr>
        </p:nvGraphicFramePr>
        <p:xfrm>
          <a:off x="422223" y="5105400"/>
          <a:ext cx="822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90800"/>
                <a:gridCol w="22859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 Structural</a:t>
                      </a:r>
                      <a:r>
                        <a:rPr lang="en-US" sz="1600" baseline="0" dirty="0" smtClean="0"/>
                        <a:t> Diversity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Low Structural Diversity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RNA</a:t>
                      </a:r>
                      <a:endParaRPr lang="en-US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Burned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0.12 -- 0.01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 – 0.02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Unburned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0.96 -- 0.40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 – 0.02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  -- 0.88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62800" y="628170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High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626046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Med.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628170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Low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05000" y="5410200"/>
            <a:ext cx="1524000" cy="947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about productivity (carbon)??</a:t>
            </a:r>
            <a:endParaRPr lang="en-US" sz="40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6764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 metrics </a:t>
            </a:r>
          </a:p>
          <a:p>
            <a:pPr algn="ctr"/>
            <a:r>
              <a:rPr lang="en-US" sz="2000" dirty="0" smtClean="0"/>
              <a:t>First: BF volume, Scribner.</a:t>
            </a:r>
          </a:p>
          <a:p>
            <a:pPr algn="ctr"/>
            <a:r>
              <a:rPr lang="en-US" sz="2000" dirty="0" smtClean="0"/>
              <a:t>Second: Above ground tree carbon, foliage excluded.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69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954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Net Growth BF* acre</a:t>
            </a:r>
            <a:r>
              <a:rPr lang="en-US" sz="4000" baseline="30000" dirty="0" smtClean="0"/>
              <a:t>-1</a:t>
            </a:r>
            <a:r>
              <a:rPr lang="en-US" sz="4000" dirty="0" smtClean="0"/>
              <a:t>year</a:t>
            </a:r>
            <a:r>
              <a:rPr lang="en-US" sz="4000" baseline="30000" dirty="0"/>
              <a:t>-1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214330"/>
              </p:ext>
            </p:extLst>
          </p:nvPr>
        </p:nvGraphicFramePr>
        <p:xfrm>
          <a:off x="381000" y="990600"/>
          <a:ext cx="822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90800"/>
                <a:gridCol w="22859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 Structural</a:t>
                      </a:r>
                      <a:r>
                        <a:rPr lang="en-US" sz="1600" baseline="0" dirty="0" smtClean="0"/>
                        <a:t> Diversity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Low Structural Diversity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RNA</a:t>
                      </a:r>
                      <a:endParaRPr lang="en-US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Burned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 (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 48)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(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 5)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Unburned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(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 27)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 (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 9)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-71 (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 129)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4581993" y="6096000"/>
            <a:ext cx="4415852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*Scribner 32 foot logs, 6 inch top</a:t>
            </a:r>
            <a:endParaRPr lang="en-US" sz="2000" dirty="0"/>
          </a:p>
        </p:txBody>
      </p:sp>
      <p:sp>
        <p:nvSpPr>
          <p:cNvPr id="2" name="Oval 1"/>
          <p:cNvSpPr/>
          <p:nvPr/>
        </p:nvSpPr>
        <p:spPr>
          <a:xfrm>
            <a:off x="1752600" y="1655788"/>
            <a:ext cx="3276600" cy="7826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68683" y="1541489"/>
            <a:ext cx="14478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68839" y="1104900"/>
            <a:ext cx="14478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752600" y="1066800"/>
            <a:ext cx="1676400" cy="152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7130" y="3471709"/>
            <a:ext cx="685800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3330" y="3319309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0530" y="3319309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17730" y="3319309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97581" y="3319309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56130" y="3319309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0030" y="3692679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Burn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1165330" y="3692678"/>
            <a:ext cx="419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2335031" y="3676309"/>
            <a:ext cx="32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93580" y="3702143"/>
            <a:ext cx="32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330" y="3196198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1-2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914245" y="3196198"/>
            <a:ext cx="32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1698730" y="3196197"/>
            <a:ext cx="32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2941030" y="3236066"/>
            <a:ext cx="32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</a:t>
            </a:r>
          </a:p>
        </p:txBody>
      </p:sp>
      <p:sp>
        <p:nvSpPr>
          <p:cNvPr id="5" name="Curved Down Arrow 4"/>
          <p:cNvSpPr/>
          <p:nvPr/>
        </p:nvSpPr>
        <p:spPr>
          <a:xfrm>
            <a:off x="1317730" y="2819400"/>
            <a:ext cx="2492270" cy="37679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5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3" grpId="0" animBg="1"/>
      <p:bldP spid="13" grpId="1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Above-ground Carbon Sequestration (Trees)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Zhang, Ritchie, Maguire &amp; Oliver 2013</a:t>
            </a:r>
          </a:p>
          <a:p>
            <a:r>
              <a:rPr lang="en-US" sz="2800" dirty="0" smtClean="0"/>
              <a:t>Crawford Creek 5 year PAI</a:t>
            </a:r>
            <a:r>
              <a:rPr lang="en-US" sz="2800" dirty="0"/>
              <a:t> </a:t>
            </a:r>
            <a:r>
              <a:rPr lang="en-US" sz="2800" dirty="0" smtClean="0"/>
              <a:t>GSL 30 @Age 98 </a:t>
            </a:r>
          </a:p>
          <a:p>
            <a:pPr lvl="1"/>
            <a:r>
              <a:rPr lang="en-US" sz="2400" dirty="0" smtClean="0"/>
              <a:t>1.4 Mg C ha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year</a:t>
            </a:r>
            <a:r>
              <a:rPr lang="en-US" sz="2400" baseline="30000" dirty="0" smtClean="0"/>
              <a:t>-1  </a:t>
            </a:r>
            <a:r>
              <a:rPr lang="en-US" sz="2400" dirty="0" smtClean="0"/>
              <a:t>Biomass → </a:t>
            </a:r>
            <a:r>
              <a:rPr lang="en-US" sz="2400" dirty="0" smtClean="0">
                <a:solidFill>
                  <a:srgbClr val="FF0000"/>
                </a:solidFill>
              </a:rPr>
              <a:t>0.7 in C</a:t>
            </a:r>
          </a:p>
          <a:p>
            <a:r>
              <a:rPr lang="en-US" sz="2800" dirty="0" smtClean="0"/>
              <a:t>Lookout Mountain 5 year PAI GSL 30 @Age 100</a:t>
            </a:r>
          </a:p>
          <a:p>
            <a:pPr lvl="1"/>
            <a:r>
              <a:rPr lang="en-US" sz="2400" dirty="0" smtClean="0"/>
              <a:t>1.6 </a:t>
            </a:r>
            <a:r>
              <a:rPr lang="en-US" sz="2400" dirty="0"/>
              <a:t>Mg C ha</a:t>
            </a:r>
            <a:r>
              <a:rPr lang="en-US" sz="2400" baseline="30000" dirty="0"/>
              <a:t>-1</a:t>
            </a:r>
            <a:r>
              <a:rPr lang="en-US" sz="2400" dirty="0"/>
              <a:t> year</a:t>
            </a:r>
            <a:r>
              <a:rPr lang="en-US" sz="2400" baseline="30000" dirty="0"/>
              <a:t>-1  </a:t>
            </a:r>
            <a:r>
              <a:rPr lang="en-US" sz="2400" dirty="0" smtClean="0"/>
              <a:t>Biomass </a:t>
            </a:r>
            <a:r>
              <a:rPr lang="en-US" sz="2400" dirty="0"/>
              <a:t>→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0.8 </a:t>
            </a:r>
            <a:r>
              <a:rPr lang="en-US" sz="2400" dirty="0">
                <a:solidFill>
                  <a:srgbClr val="FF0000"/>
                </a:solidFill>
              </a:rPr>
              <a:t>in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endParaRPr lang="en-US" sz="2400" baseline="300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029200"/>
            <a:ext cx="8458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 Blacks Mountain :</a:t>
            </a:r>
          </a:p>
          <a:p>
            <a:pPr marL="0" lvl="1"/>
            <a:r>
              <a:rPr lang="en-US" sz="2400" dirty="0" smtClean="0"/>
              <a:t>20 treated stands: Mean=</a:t>
            </a:r>
            <a:r>
              <a:rPr lang="en-US" sz="2400" dirty="0" smtClean="0">
                <a:solidFill>
                  <a:srgbClr val="FF0000"/>
                </a:solidFill>
              </a:rPr>
              <a:t>0.50 </a:t>
            </a:r>
            <a:r>
              <a:rPr lang="en-US" sz="2400" dirty="0" smtClean="0"/>
              <a:t>Mg </a:t>
            </a:r>
            <a:r>
              <a:rPr lang="en-US" sz="2400" dirty="0"/>
              <a:t>C ha</a:t>
            </a:r>
            <a:r>
              <a:rPr lang="en-US" sz="2400" baseline="30000" dirty="0"/>
              <a:t>-1</a:t>
            </a:r>
            <a:r>
              <a:rPr lang="en-US" sz="2400" dirty="0"/>
              <a:t> </a:t>
            </a:r>
            <a:r>
              <a:rPr lang="en-US" sz="2400" dirty="0" smtClean="0"/>
              <a:t>year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; Range </a:t>
            </a:r>
            <a:r>
              <a:rPr lang="en-US" sz="2400" dirty="0" smtClean="0">
                <a:solidFill>
                  <a:srgbClr val="FF0000"/>
                </a:solidFill>
              </a:rPr>
              <a:t>-0.67 to 1.1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954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Net Growth BF* acre</a:t>
            </a:r>
            <a:r>
              <a:rPr lang="en-US" sz="4000" baseline="30000" dirty="0" smtClean="0">
                <a:solidFill>
                  <a:schemeClr val="bg1">
                    <a:lumMod val="75000"/>
                  </a:schemeClr>
                </a:solidFill>
              </a:rPr>
              <a:t>-1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year</a:t>
            </a:r>
            <a:r>
              <a:rPr lang="en-US" sz="4000" baseline="30000" dirty="0">
                <a:solidFill>
                  <a:schemeClr val="bg1">
                    <a:lumMod val="75000"/>
                  </a:schemeClr>
                </a:solidFill>
              </a:rPr>
              <a:t>-1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938076"/>
              </p:ext>
            </p:extLst>
          </p:nvPr>
        </p:nvGraphicFramePr>
        <p:xfrm>
          <a:off x="381000" y="990600"/>
          <a:ext cx="822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90800"/>
                <a:gridCol w="2285999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High Structural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Diversity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 Structural Diversity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RNA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Burned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-15 (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= 48)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55 (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= 5)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Unburned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90 (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= 27)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78 (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= 9)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-71 (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= 129)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457200" y="21336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Tree Carbon (Mg </a:t>
            </a:r>
            <a:r>
              <a:rPr lang="en-US" sz="4000" dirty="0"/>
              <a:t>C ha</a:t>
            </a:r>
            <a:r>
              <a:rPr lang="en-US" sz="4000" baseline="30000" dirty="0"/>
              <a:t>-1</a:t>
            </a:r>
            <a:r>
              <a:rPr lang="en-US" sz="4000" dirty="0"/>
              <a:t> </a:t>
            </a:r>
            <a:r>
              <a:rPr lang="en-US" sz="4000" dirty="0" smtClean="0"/>
              <a:t>year</a:t>
            </a:r>
            <a:r>
              <a:rPr lang="en-US" sz="4000" baseline="30000" dirty="0" smtClean="0"/>
              <a:t>-1</a:t>
            </a:r>
            <a:r>
              <a:rPr lang="en-US" sz="4000" dirty="0" smtClean="0"/>
              <a:t> )</a:t>
            </a:r>
            <a:r>
              <a:rPr lang="en-US" sz="4000" baseline="30000" dirty="0" smtClean="0"/>
              <a:t> </a:t>
            </a:r>
            <a:r>
              <a:rPr lang="en-US" sz="4000" dirty="0" smtClean="0"/>
              <a:t> </a:t>
            </a: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574251"/>
              </p:ext>
            </p:extLst>
          </p:nvPr>
        </p:nvGraphicFramePr>
        <p:xfrm>
          <a:off x="419725" y="2993218"/>
          <a:ext cx="822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90800"/>
                <a:gridCol w="22859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 Structural</a:t>
                      </a:r>
                      <a:r>
                        <a:rPr lang="en-US" sz="1600" baseline="0" dirty="0" smtClean="0"/>
                        <a:t> Diversity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Low Structural Diversity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RNA</a:t>
                      </a:r>
                      <a:endParaRPr lang="en-US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Burned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 (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 0.35)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 (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 0.19)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Unburned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 (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 0.23)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 (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 0.21)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-0.29 (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=1.22)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4581993" y="6096000"/>
            <a:ext cx="4415852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*Scribner 32 foot logs, 6 inch top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668905" y="3581400"/>
            <a:ext cx="3276600" cy="838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68683" y="3525187"/>
            <a:ext cx="14478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05000" y="3106087"/>
            <a:ext cx="14478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3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954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Net Growth BF* acre</a:t>
            </a:r>
            <a:r>
              <a:rPr lang="en-US" sz="4000" baseline="30000" dirty="0" smtClean="0">
                <a:solidFill>
                  <a:schemeClr val="bg1">
                    <a:lumMod val="75000"/>
                  </a:schemeClr>
                </a:solidFill>
              </a:rPr>
              <a:t>-1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year</a:t>
            </a:r>
            <a:r>
              <a:rPr lang="en-US" sz="4000" baseline="30000" dirty="0">
                <a:solidFill>
                  <a:schemeClr val="bg1">
                    <a:lumMod val="75000"/>
                  </a:schemeClr>
                </a:solidFill>
              </a:rPr>
              <a:t>-1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901152"/>
              </p:ext>
            </p:extLst>
          </p:nvPr>
        </p:nvGraphicFramePr>
        <p:xfrm>
          <a:off x="381000" y="990600"/>
          <a:ext cx="822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90800"/>
                <a:gridCol w="2285999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High Structural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Diversity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 Structural Diversity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RNA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Burned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-15 (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= 48)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55 (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= 5)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Unburned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90 (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= 27)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78 (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= 9)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-71 (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= 129)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457200" y="21336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Tree Carbon (Mg 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C ha</a:t>
            </a:r>
            <a:r>
              <a:rPr lang="en-US" sz="4000" baseline="30000" dirty="0">
                <a:solidFill>
                  <a:schemeClr val="bg1">
                    <a:lumMod val="75000"/>
                  </a:schemeClr>
                </a:solidFill>
              </a:rPr>
              <a:t>-1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year</a:t>
            </a:r>
            <a:r>
              <a:rPr lang="en-US" sz="4000" baseline="30000" dirty="0" smtClean="0">
                <a:solidFill>
                  <a:schemeClr val="bg1">
                    <a:lumMod val="75000"/>
                  </a:schemeClr>
                </a:solidFill>
              </a:rPr>
              <a:t>-1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 )</a:t>
            </a:r>
            <a:r>
              <a:rPr lang="en-US" sz="4000" baseline="30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49016"/>
              </p:ext>
            </p:extLst>
          </p:nvPr>
        </p:nvGraphicFramePr>
        <p:xfrm>
          <a:off x="419725" y="2993218"/>
          <a:ext cx="822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90800"/>
                <a:gridCol w="2285999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High Structural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Diversity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Low Structural Diversity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RNA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Burned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0.04 (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= 0.35)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0.44 (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= 0.19)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Unburned</a:t>
                      </a:r>
                      <a:endParaRPr lang="en-US" sz="16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0.76 (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= 0.23)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0.79 (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= 0.21)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-0.29 (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s.e.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=1.22)</a:t>
                      </a:r>
                      <a:endParaRPr lang="en-US" sz="1600" b="0" i="0" u="none" strike="noStrike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Title 3"/>
          <p:cNvSpPr txBox="1">
            <a:spLocks/>
          </p:cNvSpPr>
          <p:nvPr/>
        </p:nvSpPr>
        <p:spPr>
          <a:xfrm>
            <a:off x="457200" y="41148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Carbon P-values</a:t>
            </a:r>
            <a:endParaRPr lang="en-US" sz="4000" baseline="30000" dirty="0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168391"/>
              </p:ext>
            </p:extLst>
          </p:nvPr>
        </p:nvGraphicFramePr>
        <p:xfrm>
          <a:off x="457200" y="4876800"/>
          <a:ext cx="822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286000"/>
                <a:gridCol w="2590800"/>
                <a:gridCol w="22859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 Structural</a:t>
                      </a:r>
                      <a:r>
                        <a:rPr lang="en-US" sz="1600" baseline="0" dirty="0" smtClean="0"/>
                        <a:t> Diversity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Low Structural Diversity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RNA</a:t>
                      </a:r>
                      <a:endParaRPr lang="en-US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Burned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0.913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0.081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Unburned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0.021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0.856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2286000" y="5508351"/>
            <a:ext cx="3276600" cy="838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39000" y="55626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67262" y="5124138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00600" y="5162238"/>
            <a:ext cx="609600" cy="533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 What?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Across a range of conditions related to fire behavior, productivity varied substantially.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 these east side pine stands our treated units averaged about 0.5 Mg </a:t>
            </a:r>
            <a:r>
              <a:rPr lang="en-US" dirty="0"/>
              <a:t>ha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dirty="0" smtClean="0"/>
              <a:t>year</a:t>
            </a:r>
            <a:r>
              <a:rPr lang="en-US" baseline="30000" dirty="0" smtClean="0"/>
              <a:t>-1</a:t>
            </a:r>
            <a:r>
              <a:rPr lang="en-US" dirty="0" smtClean="0"/>
              <a:t> ; twenty were positive and two were negative (both were burned high diversity plots).</a:t>
            </a:r>
          </a:p>
          <a:p>
            <a:r>
              <a:rPr lang="en-US" sz="2800" dirty="0" smtClean="0"/>
              <a:t>Untreated stand mortality was high and net C seq. was not different from zero, maybe negative even.</a:t>
            </a:r>
          </a:p>
          <a:p>
            <a:r>
              <a:rPr lang="en-US" sz="2800" dirty="0" smtClean="0"/>
              <a:t>Prescribed fire reduced net Carbon sequestration in trees (short term ~10 years)</a:t>
            </a:r>
            <a:endParaRPr lang="en-US" sz="2000" baseline="30000" dirty="0" smtClean="0"/>
          </a:p>
          <a:p>
            <a:r>
              <a:rPr lang="en-US" sz="2800" dirty="0" smtClean="0"/>
              <a:t>Both thinning treatments (without </a:t>
            </a:r>
            <a:r>
              <a:rPr lang="en-US" sz="2800" dirty="0" err="1" smtClean="0"/>
              <a:t>Rxfire</a:t>
            </a:r>
            <a:r>
              <a:rPr lang="en-US" sz="2800" dirty="0" smtClean="0"/>
              <a:t>) produced net C sequestration ~0.75.</a:t>
            </a:r>
          </a:p>
          <a:p>
            <a:r>
              <a:rPr lang="en-US" sz="2800" dirty="0" smtClean="0"/>
              <a:t>High structural diversity stands were also highly variable; i.e. productivity is highly unstable due to mortality, but among unburned treatments, no difference in C; negligible difference in </a:t>
            </a:r>
            <a:r>
              <a:rPr lang="en-US" sz="2800" dirty="0" err="1" smtClean="0"/>
              <a:t>Bfvol</a:t>
            </a:r>
            <a:r>
              <a:rPr lang="en-US" sz="2800" dirty="0" smtClean="0"/>
              <a:t>.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52238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970524"/>
              </p:ext>
            </p:extLst>
          </p:nvPr>
        </p:nvGraphicFramePr>
        <p:xfrm>
          <a:off x="152400" y="1143000"/>
          <a:ext cx="87630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945"/>
                <a:gridCol w="2434167"/>
                <a:gridCol w="2758723"/>
                <a:gridCol w="243416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 Structural</a:t>
                      </a:r>
                      <a:r>
                        <a:rPr lang="en-US" sz="1600" baseline="0" dirty="0" smtClean="0"/>
                        <a:t> Diversity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Low Structural Diversity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RNA</a:t>
                      </a:r>
                      <a:endParaRPr lang="en-US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Burned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 </a:t>
                      </a:r>
                      <a:r>
                        <a:rPr lang="en-US" dirty="0" err="1" smtClean="0"/>
                        <a:t>tpa</a:t>
                      </a:r>
                      <a:r>
                        <a:rPr lang="en-US" dirty="0" smtClean="0"/>
                        <a:t>, 100 ft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acre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77 </a:t>
                      </a:r>
                      <a:r>
                        <a:rPr lang="en-US" dirty="0" err="1" smtClean="0"/>
                        <a:t>tpa</a:t>
                      </a:r>
                      <a:r>
                        <a:rPr lang="en-US" dirty="0" smtClean="0"/>
                        <a:t>, 38 ft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acre</a:t>
                      </a:r>
                      <a:r>
                        <a:rPr lang="en-US" baseline="30000" dirty="0" smtClean="0"/>
                        <a:t>-1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Unburned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121 </a:t>
                      </a:r>
                      <a:r>
                        <a:rPr lang="en-US" dirty="0" err="1" smtClean="0"/>
                        <a:t>tpa</a:t>
                      </a:r>
                      <a:r>
                        <a:rPr lang="en-US" dirty="0" smtClean="0"/>
                        <a:t>, 103 ft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acre</a:t>
                      </a:r>
                      <a:r>
                        <a:rPr lang="en-US" baseline="30000" dirty="0" smtClean="0"/>
                        <a:t>-1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 </a:t>
                      </a:r>
                      <a:r>
                        <a:rPr lang="en-US" dirty="0" err="1" smtClean="0"/>
                        <a:t>tpa</a:t>
                      </a:r>
                      <a:r>
                        <a:rPr lang="en-US" dirty="0" smtClean="0"/>
                        <a:t>, 39 ft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acre</a:t>
                      </a:r>
                      <a:r>
                        <a:rPr lang="en-US" baseline="30000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368 </a:t>
                      </a:r>
                      <a:r>
                        <a:rPr lang="en-US" dirty="0" err="1" smtClean="0"/>
                        <a:t>tpa</a:t>
                      </a:r>
                      <a:r>
                        <a:rPr lang="en-US" dirty="0" smtClean="0"/>
                        <a:t>, 140 ft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acre</a:t>
                      </a:r>
                      <a:r>
                        <a:rPr lang="en-US" baseline="30000" dirty="0" smtClean="0"/>
                        <a:t>-1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Research\Library\Images\BMEF\BMERP\Low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61" y="2350099"/>
            <a:ext cx="3156628" cy="209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Research\Library\Images\BMEF\BMERP\High D 38 2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368837"/>
            <a:ext cx="3156608" cy="209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Research\Library\Images\BMEF\BMERP\DSC_14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51817"/>
            <a:ext cx="3170933" cy="21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Research\Images\Swain_BMEF Flight\DSC_0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57200"/>
            <a:ext cx="916781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2316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Consider the relationship between</a:t>
            </a:r>
            <a:r>
              <a:rPr lang="en-US" baseline="0" dirty="0" smtClean="0">
                <a:solidFill>
                  <a:schemeClr val="bg1"/>
                </a:solidFill>
              </a:rPr>
              <a:t> goals of managing for carbon sequestration and minimizing risk of loss due to catastrophic fire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5638800"/>
            <a:ext cx="5867400" cy="838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Research\Images\Swain_BMEF Flight\DSC_0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57200"/>
            <a:ext cx="916781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92" y="2743200"/>
            <a:ext cx="8457407" cy="3581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Blacks</a:t>
            </a:r>
            <a:r>
              <a:rPr lang="en-US" baseline="0" dirty="0" smtClean="0">
                <a:solidFill>
                  <a:schemeClr val="bg1"/>
                </a:solidFill>
              </a:rPr>
              <a:t> Mountain Experimental Forest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10,400 ac</a:t>
            </a:r>
            <a:endParaRPr lang="en-US" baseline="0" dirty="0" smtClean="0">
              <a:solidFill>
                <a:schemeClr val="bg1"/>
              </a:solidFill>
            </a:endParaRPr>
          </a:p>
          <a:p>
            <a:r>
              <a:rPr lang="en-US" baseline="0" dirty="0" smtClean="0">
                <a:solidFill>
                  <a:schemeClr val="bg1"/>
                </a:solidFill>
              </a:rPr>
              <a:t>Aggressive fuels management program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Demonstration sites (437 acres)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Experimental plots (3,280 acres)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Operational fuels management (1,773 acres)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Untreated Control plots (513 acres)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Blacks</a:t>
            </a:r>
            <a:r>
              <a:rPr lang="en-US" baseline="0" dirty="0" smtClean="0"/>
              <a:t> Mountain Experimental Forest</a:t>
            </a:r>
          </a:p>
          <a:p>
            <a:r>
              <a:rPr lang="en-US" baseline="0" dirty="0" smtClean="0"/>
              <a:t>Aggressive fuel management program </a:t>
            </a:r>
          </a:p>
          <a:p>
            <a:pPr lvl="1"/>
            <a:r>
              <a:rPr lang="en-US" dirty="0" smtClean="0"/>
              <a:t>Demonstration sites (437 acres)</a:t>
            </a:r>
          </a:p>
          <a:p>
            <a:pPr lvl="1"/>
            <a:r>
              <a:rPr lang="en-US" dirty="0" smtClean="0"/>
              <a:t>Experimental plots (3,280 acres)</a:t>
            </a:r>
          </a:p>
          <a:p>
            <a:pPr lvl="1"/>
            <a:r>
              <a:rPr lang="en-US" dirty="0" smtClean="0"/>
              <a:t>Operational fuels management (1,773 acres)</a:t>
            </a:r>
          </a:p>
          <a:p>
            <a:pPr lvl="1"/>
            <a:r>
              <a:rPr lang="en-US" dirty="0" smtClean="0"/>
              <a:t>Untreated Control plots (513 acres)</a:t>
            </a:r>
            <a:endParaRPr lang="en-US" dirty="0"/>
          </a:p>
        </p:txBody>
      </p:sp>
      <p:pic>
        <p:nvPicPr>
          <p:cNvPr id="1026" name="Picture 2" descr="C:\Research\Images\Swain_BMEF Flight\DSC_0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457200"/>
            <a:ext cx="916781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2004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Elevation range 5,400-6,900 feet, gentle slopes, &lt;15%.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Precipitation ~20 inches annually about 2/3</a:t>
            </a:r>
            <a:r>
              <a:rPr lang="en-US" sz="2400" baseline="30000" dirty="0" smtClean="0">
                <a:solidFill>
                  <a:schemeClr val="bg1"/>
                </a:solidFill>
              </a:rPr>
              <a:t>rd</a:t>
            </a:r>
            <a:r>
              <a:rPr lang="en-US" sz="2400" dirty="0" smtClean="0">
                <a:solidFill>
                  <a:schemeClr val="bg1"/>
                </a:solidFill>
              </a:rPr>
              <a:t> falls as snow Nov-March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Site index ~75-85 feet at base age 100.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Predominantly Ponderosa pine with some Jeffrey, White fir and cedar.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9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" y="0"/>
            <a:ext cx="8957681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1018082" y="609600"/>
            <a:ext cx="886918" cy="9525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1018082" y="647700"/>
            <a:ext cx="838200" cy="914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BMERP and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Diversity </a:t>
            </a:r>
          </a:p>
          <a:p>
            <a:pPr lvl="1"/>
            <a:r>
              <a:rPr lang="en-US" dirty="0" smtClean="0"/>
              <a:t>Burned</a:t>
            </a:r>
          </a:p>
          <a:p>
            <a:pPr lvl="1"/>
            <a:r>
              <a:rPr lang="en-US" dirty="0" smtClean="0"/>
              <a:t>Unburned</a:t>
            </a:r>
          </a:p>
          <a:p>
            <a:r>
              <a:rPr lang="en-US" dirty="0" smtClean="0"/>
              <a:t>Low Diversity</a:t>
            </a:r>
          </a:p>
          <a:p>
            <a:pPr lvl="1"/>
            <a:r>
              <a:rPr lang="en-US" dirty="0" smtClean="0"/>
              <a:t>Burned</a:t>
            </a:r>
          </a:p>
          <a:p>
            <a:pPr lvl="1"/>
            <a:r>
              <a:rPr lang="en-US" dirty="0" smtClean="0"/>
              <a:t>Unburned</a:t>
            </a:r>
          </a:p>
          <a:p>
            <a:r>
              <a:rPr lang="en-US" dirty="0" smtClean="0"/>
              <a:t>Untreated</a:t>
            </a:r>
          </a:p>
          <a:p>
            <a:pPr lvl="1"/>
            <a:r>
              <a:rPr lang="en-US" dirty="0" smtClean="0"/>
              <a:t>Research natural area, unburned &amp; no harvest.</a:t>
            </a:r>
          </a:p>
        </p:txBody>
      </p:sp>
      <p:pic>
        <p:nvPicPr>
          <p:cNvPr id="3074" name="Picture 2" descr="C:\Research\Library\Images\BMEF\2011 BMEF RNA_C Burn\DSC_29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31630"/>
            <a:ext cx="3276364" cy="217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Research\Library\Images\BMEF\Bull Sale\Late Fall\DSC_3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43000"/>
            <a:ext cx="327629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Stand Density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173305"/>
              </p:ext>
            </p:extLst>
          </p:nvPr>
        </p:nvGraphicFramePr>
        <p:xfrm>
          <a:off x="152400" y="1143000"/>
          <a:ext cx="87630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945"/>
                <a:gridCol w="2434167"/>
                <a:gridCol w="2758723"/>
                <a:gridCol w="243416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 Structural</a:t>
                      </a:r>
                      <a:r>
                        <a:rPr lang="en-US" sz="1600" baseline="0" dirty="0" smtClean="0"/>
                        <a:t> Diversity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Low Structural Diversity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RNA</a:t>
                      </a:r>
                      <a:endParaRPr lang="en-US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Burned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 </a:t>
                      </a:r>
                      <a:r>
                        <a:rPr lang="en-US" dirty="0" err="1" smtClean="0"/>
                        <a:t>tpa</a:t>
                      </a:r>
                      <a:r>
                        <a:rPr lang="en-US" dirty="0" smtClean="0"/>
                        <a:t>, 100 ft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acre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77 </a:t>
                      </a:r>
                      <a:r>
                        <a:rPr lang="en-US" dirty="0" err="1" smtClean="0"/>
                        <a:t>tpa</a:t>
                      </a:r>
                      <a:r>
                        <a:rPr lang="en-US" dirty="0" smtClean="0"/>
                        <a:t>, 38 ft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acre</a:t>
                      </a:r>
                      <a:r>
                        <a:rPr lang="en-US" baseline="30000" dirty="0" smtClean="0"/>
                        <a:t>-1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Unburned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121 </a:t>
                      </a:r>
                      <a:r>
                        <a:rPr lang="en-US" dirty="0" err="1" smtClean="0"/>
                        <a:t>tpa</a:t>
                      </a:r>
                      <a:r>
                        <a:rPr lang="en-US" dirty="0" smtClean="0"/>
                        <a:t>, 103 ft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acre</a:t>
                      </a:r>
                      <a:r>
                        <a:rPr lang="en-US" baseline="30000" dirty="0" smtClean="0"/>
                        <a:t>-1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 </a:t>
                      </a:r>
                      <a:r>
                        <a:rPr lang="en-US" dirty="0" err="1" smtClean="0"/>
                        <a:t>tpa</a:t>
                      </a:r>
                      <a:r>
                        <a:rPr lang="en-US" dirty="0" smtClean="0"/>
                        <a:t>, 39 ft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acre</a:t>
                      </a:r>
                      <a:r>
                        <a:rPr lang="en-US" baseline="30000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368 </a:t>
                      </a:r>
                      <a:r>
                        <a:rPr lang="en-US" dirty="0" err="1" smtClean="0"/>
                        <a:t>tpa</a:t>
                      </a:r>
                      <a:r>
                        <a:rPr lang="en-US" dirty="0" smtClean="0"/>
                        <a:t>, 140 ft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acre</a:t>
                      </a:r>
                      <a:r>
                        <a:rPr lang="en-US" baseline="30000" dirty="0" smtClean="0"/>
                        <a:t>-1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Research\Library\Images\BMEF\BMERP\Low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61" y="2350099"/>
            <a:ext cx="3156628" cy="209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Research\Library\Images\BMEF\BMERP\High D 38 2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368837"/>
            <a:ext cx="3156608" cy="209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Research\Library\Images\BMEF\BMERP\DSC_14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51817"/>
            <a:ext cx="3170933" cy="21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57200" y="5181600"/>
            <a:ext cx="685800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5029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5029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7800" y="5029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27651" y="5029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86200" y="5029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700" y="5402572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Thin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800100" y="540257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Burn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1295400" y="5402569"/>
            <a:ext cx="419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2465101" y="5386200"/>
            <a:ext cx="32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3723650" y="5412034"/>
            <a:ext cx="32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490608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1-2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1044315" y="4906089"/>
            <a:ext cx="32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1828800" y="4906088"/>
            <a:ext cx="32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71100" y="4945957"/>
            <a:ext cx="32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06864" y="5791200"/>
            <a:ext cx="1285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Study Timeline</a:t>
            </a:r>
            <a:endParaRPr lang="en-US" sz="1000" dirty="0"/>
          </a:p>
        </p:txBody>
      </p:sp>
      <p:sp>
        <p:nvSpPr>
          <p:cNvPr id="39" name="Oval 38"/>
          <p:cNvSpPr/>
          <p:nvPr/>
        </p:nvSpPr>
        <p:spPr>
          <a:xfrm>
            <a:off x="1333500" y="5402572"/>
            <a:ext cx="266700" cy="2462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" descr="C:\Research\Library\Images\BMEF\BMERP\High D 38 2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62" y="2286000"/>
            <a:ext cx="7651366" cy="50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Research\Library\Images\BMEF\BMERP\Low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763235"/>
            <a:ext cx="7662099" cy="509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Research\Library\Images\BMEF\BMERP\DSC_1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0" y="1123243"/>
            <a:ext cx="8624540" cy="57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Untreated: RNAD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94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about fire and fuels??</a:t>
            </a:r>
            <a:endParaRPr lang="en-US" sz="40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6764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 metrics: Surface fuels, Standing live biomass and torching.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4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5973</TotalTime>
  <Words>999</Words>
  <Application>Microsoft Office PowerPoint</Application>
  <PresentationFormat>On-screen Show (4:3)</PresentationFormat>
  <Paragraphs>243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Carbon Sequestration and Fire Risk in a East-Side Pine Forest</vt:lpstr>
      <vt:lpstr>Consider the relationship between goals of managing for carbon sequestration and minimizing risk of loss due to catastrophic fire</vt:lpstr>
      <vt:lpstr>Location</vt:lpstr>
      <vt:lpstr>Location</vt:lpstr>
      <vt:lpstr>PowerPoint Presentation</vt:lpstr>
      <vt:lpstr>BMERP and RNA</vt:lpstr>
      <vt:lpstr>Stand Density</vt:lpstr>
      <vt:lpstr>PowerPoint Presentation</vt:lpstr>
      <vt:lpstr>What about fire and fuels??</vt:lpstr>
      <vt:lpstr>Surface Fuels  1000 hr Tons acre-1</vt:lpstr>
      <vt:lpstr>Surface Fuels  1000 hr Tons acre-1</vt:lpstr>
      <vt:lpstr>Surface Fuels  1000 hr Tons acre-1</vt:lpstr>
      <vt:lpstr>What about productivity (carbon)??</vt:lpstr>
      <vt:lpstr>Net Growth BF* acre-1year-1</vt:lpstr>
      <vt:lpstr>Above-ground Carbon Sequestration (Trees)</vt:lpstr>
      <vt:lpstr>Net Growth BF* acre-1year-1</vt:lpstr>
      <vt:lpstr>Net Growth BF* acre-1year-1</vt:lpstr>
      <vt:lpstr>So What?</vt:lpstr>
      <vt:lpstr>Questions?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Sequestration and Fire Risk in a Managed, Pine-Dominated Forest</dc:title>
  <dc:creator>USDA Forest Service</dc:creator>
  <cp:lastModifiedBy>USDA Forest Service</cp:lastModifiedBy>
  <cp:revision>74</cp:revision>
  <dcterms:created xsi:type="dcterms:W3CDTF">2014-11-20T22:12:53Z</dcterms:created>
  <dcterms:modified xsi:type="dcterms:W3CDTF">2015-02-27T14:14:32Z</dcterms:modified>
</cp:coreProperties>
</file>