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0" r:id="rId3"/>
    <p:sldId id="257" r:id="rId4"/>
    <p:sldId id="262" r:id="rId5"/>
    <p:sldId id="263" r:id="rId6"/>
    <p:sldId id="261" r:id="rId7"/>
    <p:sldId id="283" r:id="rId8"/>
    <p:sldId id="265" r:id="rId9"/>
    <p:sldId id="304" r:id="rId10"/>
    <p:sldId id="305" r:id="rId11"/>
    <p:sldId id="268" r:id="rId12"/>
    <p:sldId id="307" r:id="rId13"/>
    <p:sldId id="308" r:id="rId14"/>
    <p:sldId id="267" r:id="rId15"/>
    <p:sldId id="310" r:id="rId16"/>
    <p:sldId id="312" r:id="rId17"/>
    <p:sldId id="311" r:id="rId18"/>
    <p:sldId id="271" r:id="rId19"/>
    <p:sldId id="313" r:id="rId20"/>
    <p:sldId id="292" r:id="rId21"/>
    <p:sldId id="315" r:id="rId22"/>
    <p:sldId id="318" r:id="rId23"/>
    <p:sldId id="319" r:id="rId24"/>
    <p:sldId id="320" r:id="rId25"/>
    <p:sldId id="321" r:id="rId26"/>
    <p:sldId id="323" r:id="rId27"/>
    <p:sldId id="279" r:id="rId28"/>
    <p:sldId id="332" r:id="rId29"/>
    <p:sldId id="328" r:id="rId30"/>
    <p:sldId id="329" r:id="rId31"/>
    <p:sldId id="330" r:id="rId32"/>
    <p:sldId id="333" r:id="rId33"/>
    <p:sldId id="325" r:id="rId34"/>
    <p:sldId id="326" r:id="rId35"/>
    <p:sldId id="331" r:id="rId36"/>
    <p:sldId id="327" r:id="rId37"/>
    <p:sldId id="337" r:id="rId38"/>
    <p:sldId id="282" r:id="rId39"/>
    <p:sldId id="293" r:id="rId40"/>
    <p:sldId id="324" r:id="rId41"/>
    <p:sldId id="316" r:id="rId42"/>
    <p:sldId id="335" r:id="rId43"/>
    <p:sldId id="33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46" autoAdjust="0"/>
  </p:normalViewPr>
  <p:slideViewPr>
    <p:cSldViewPr>
      <p:cViewPr varScale="1">
        <p:scale>
          <a:sx n="61" d="100"/>
          <a:sy n="61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0C3B8-8D8E-4990-9E89-AFB91BAD8DBF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F3DB5-6E6E-45F2-9FB0-A67149862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2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c</a:t>
            </a:r>
            <a:r>
              <a:rPr lang="en-US" baseline="30000" dirty="0" smtClean="0"/>
              <a:t>*</a:t>
            </a:r>
            <a:r>
              <a:rPr lang="en-US" dirty="0" smtClean="0"/>
              <a:t> = 327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F3DB5-6E6E-45F2-9FB0-A671498626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22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Purple curve shows</a:t>
            </a:r>
            <a:r>
              <a:rPr lang="en-US" baseline="0" dirty="0" smtClean="0"/>
              <a:t> the possibility line fit to terminal budburst data (chilling and forcing at time of 50% budburst) with log-log-linear model. c* is the parameter from the terminal budburst probability model that defines the chilling value at which the probability of budburst is 50%. The max forcing possible value is the maximum number of forcing units that can be accumulated in a year (i.e., number of hours in a [leap] year = 366*24 = 8784). These two things were developed with the same data but completely separate models. I think it shows that our modeling matches well with biological theory given the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F3DB5-6E6E-45F2-9FB0-A671498626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96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F3DB5-6E6E-45F2-9FB0-A671498626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Diameter growth by site for DF. Top graph shows data for WACST at each of the sites in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F3DB5-6E6E-45F2-9FB0-A671498626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23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Diameter growth by year for DF. Buckhorn, WACST.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F3DB5-6E6E-45F2-9FB0-A671498626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79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Doug-fir, Buckhorn, 2012, shading shows</a:t>
            </a:r>
            <a:r>
              <a:rPr lang="en-US" baseline="0" dirty="0" smtClean="0"/>
              <a:t> 95% confidence interval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648A2-E852-49AF-A245-0FEC67674D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09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Doug-fir, Buckhorn, 2011, shading shows 95% confidence interval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648A2-E852-49AF-A245-0FEC67674D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25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Doug-fir, WACST, Buckhorn, 2012, shading shows</a:t>
            </a:r>
            <a:r>
              <a:rPr lang="en-US" baseline="0" dirty="0" smtClean="0"/>
              <a:t> 95% confidence interval.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648A2-E852-49AF-A245-0FEC67674D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5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9CFC-AE7F-4351-9A4C-13B04CC27FA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EEB3-1363-4F01-8F58-5786B8E4A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8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9CFC-AE7F-4351-9A4C-13B04CC27FA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EEB3-1363-4F01-8F58-5786B8E4A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36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9CFC-AE7F-4351-9A4C-13B04CC27FA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EEB3-1363-4F01-8F58-5786B8E4A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16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9CFC-AE7F-4351-9A4C-13B04CC27FA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EEB3-1363-4F01-8F58-5786B8E4A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1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9CFC-AE7F-4351-9A4C-13B04CC27FA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EEB3-1363-4F01-8F58-5786B8E4A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4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9CFC-AE7F-4351-9A4C-13B04CC27FA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EEB3-1363-4F01-8F58-5786B8E4A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8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9CFC-AE7F-4351-9A4C-13B04CC27FA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EEB3-1363-4F01-8F58-5786B8E4A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9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9CFC-AE7F-4351-9A4C-13B04CC27FA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EEB3-1363-4F01-8F58-5786B8E4A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5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9CFC-AE7F-4351-9A4C-13B04CC27FA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EEB3-1363-4F01-8F58-5786B8E4A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2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9CFC-AE7F-4351-9A4C-13B04CC27FA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EEB3-1363-4F01-8F58-5786B8E4A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7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9CFC-AE7F-4351-9A4C-13B04CC27FA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EEB3-1363-4F01-8F58-5786B8E4A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6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49CFC-AE7F-4351-9A4C-13B04CC27FA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DEEB3-1363-4F01-8F58-5786B8E4A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9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0.png"/><Relationship Id="rId4" Type="http://schemas.openxmlformats.org/officeDocument/2006/relationships/image" Target="../media/image21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sxseanas001\OFSL\GENSILV\DigiPix\DIGITAL IMAGES\SSMT\Buckhorn\2010\4.22.10\IMG_12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6117" r="2585"/>
          <a:stretch/>
        </p:blipFill>
        <p:spPr bwMode="auto">
          <a:xfrm>
            <a:off x="0" y="0"/>
            <a:ext cx="9144000" cy="68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14" y="76201"/>
            <a:ext cx="8908085" cy="914400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3500" dirty="0"/>
              <a:t>Will changes in phenology track climate change?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10" y="1077165"/>
            <a:ext cx="8838590" cy="914400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i="1" dirty="0" smtClean="0">
                <a:solidFill>
                  <a:schemeClr val="tx1"/>
                </a:solidFill>
              </a:rPr>
              <a:t>A study of height- and diameter-growth initiation timing in coast Douglas-fir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3054965"/>
            <a:ext cx="4038600" cy="243143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900" dirty="0"/>
              <a:t>Kevin R. </a:t>
            </a:r>
            <a:r>
              <a:rPr lang="en-US" sz="1900" dirty="0" smtClean="0"/>
              <a:t>Ford, </a:t>
            </a:r>
            <a:r>
              <a:rPr lang="en-US" sz="1900" dirty="0"/>
              <a:t>Constance A. </a:t>
            </a:r>
            <a:r>
              <a:rPr lang="en-US" sz="1900" dirty="0" smtClean="0"/>
              <a:t>Harrington, </a:t>
            </a:r>
            <a:r>
              <a:rPr lang="en-US" sz="1900" dirty="0"/>
              <a:t>Sheel </a:t>
            </a:r>
            <a:r>
              <a:rPr lang="en-US" sz="1900" dirty="0" smtClean="0"/>
              <a:t>Bansal, </a:t>
            </a:r>
            <a:r>
              <a:rPr lang="en-US" sz="1900" dirty="0"/>
              <a:t>Peter J. </a:t>
            </a:r>
            <a:r>
              <a:rPr lang="en-US" sz="1900" dirty="0" smtClean="0"/>
              <a:t>Gould, </a:t>
            </a:r>
            <a:r>
              <a:rPr lang="en-US" sz="1900" dirty="0"/>
              <a:t>J. Bradley </a:t>
            </a:r>
            <a:r>
              <a:rPr lang="en-US" sz="1900" dirty="0" err="1" smtClean="0"/>
              <a:t>St.Clair</a:t>
            </a:r>
            <a:endParaRPr lang="en-US" sz="1900" dirty="0" smtClean="0"/>
          </a:p>
          <a:p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smtClean="0"/>
              <a:t>USDA Forest Service, Pacific Northwest Research Station</a:t>
            </a:r>
            <a:br>
              <a:rPr lang="en-US" sz="1900" dirty="0" smtClean="0"/>
            </a:br>
            <a:r>
              <a:rPr lang="en-US" sz="1900" dirty="0" smtClean="0"/>
              <a:t>Washington Department of Natural Resources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5698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chilling/forcing can affect growth initiation timing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199"/>
            <a:ext cx="5181600" cy="50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1026" name="Picture 2" descr="\\sxseanas001\OFSL\GENSILV\DigiPix\DIGITAL IMAGES\SSMT\Buckhorn\2010\4.22.10\IMG_12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6117" r="4143"/>
          <a:stretch/>
        </p:blipFill>
        <p:spPr bwMode="auto">
          <a:xfrm>
            <a:off x="6096000" y="672999"/>
            <a:ext cx="2996794" cy="25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xseanas001\OFSL\GENSILV\DigiPix\DIGITAL IMAGES\SSMT\Buckhorn\2010\5.13.10\IMG_0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10" y="3276600"/>
            <a:ext cx="2590190" cy="345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sxseanas001\OFSL\GENSILV\DigiPix\DIGITAL IMAGES\SSMT\Doorstop\2014\11.13.14_includesSalalFrost\IMG_05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70" y="1295400"/>
            <a:ext cx="366085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65"/>
          <a:stretch/>
        </p:blipFill>
        <p:spPr>
          <a:xfrm>
            <a:off x="76200" y="1219200"/>
            <a:ext cx="2204314" cy="4606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0301" y="1669583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ield sites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215541" y="1958874"/>
            <a:ext cx="453389" cy="9852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199" y="4826399"/>
            <a:ext cx="140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eed sources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979323" y="4664054"/>
            <a:ext cx="239876" cy="22859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81633" y="2133375"/>
            <a:ext cx="177852" cy="341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38200" y="237683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ontrolled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environments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14570" y="1371600"/>
            <a:ext cx="936475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ield site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\\sxseanas001\OFSL\GENSILV\DigiPix\DIGITAL IMAGES\Phenology\PNW Mixed species 2014-2015\02.17.15_Moving Day\IMGP14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8" b="5318"/>
          <a:stretch/>
        </p:blipFill>
        <p:spPr bwMode="auto">
          <a:xfrm>
            <a:off x="2347570" y="3555301"/>
            <a:ext cx="3640990" cy="233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384145" y="5260266"/>
            <a:ext cx="1313180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ontrolled </a:t>
            </a:r>
            <a:b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00800" y="948538"/>
            <a:ext cx="2286000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eight-growth initiation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47205" y="6317115"/>
            <a:ext cx="2488614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diameter-growth initiation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2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30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No evidence for photoperiod effect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5722634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5105400"/>
            <a:ext cx="2783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see </a:t>
            </a:r>
            <a:r>
              <a:rPr lang="en-US" dirty="0" err="1" smtClean="0"/>
              <a:t>Laube</a:t>
            </a:r>
            <a:r>
              <a:rPr lang="en-US" dirty="0" smtClean="0"/>
              <a:t> et al., 2014, </a:t>
            </a:r>
            <a:br>
              <a:rPr lang="en-US" dirty="0" smtClean="0"/>
            </a:br>
            <a:r>
              <a:rPr lang="en-US" i="1" dirty="0" smtClean="0"/>
              <a:t>Global Change Biology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202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Probability of growth initiation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43744" y="1600200"/>
            <a:ext cx="27350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ll had successful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diameter-growth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862" y="624840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Minimum chilling requirement for height but not diameter growth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90600"/>
            <a:ext cx="5285735" cy="5257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200400" y="2971800"/>
                <a:ext cx="1479700" cy="721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𝑝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2971800"/>
                <a:ext cx="1479700" cy="72109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72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Possibility 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8" t="20717" r="6758" b="65545"/>
          <a:stretch/>
        </p:blipFill>
        <p:spPr>
          <a:xfrm>
            <a:off x="698269" y="6172200"/>
            <a:ext cx="2918765" cy="607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2"/>
          <a:stretch/>
        </p:blipFill>
        <p:spPr>
          <a:xfrm>
            <a:off x="88669" y="1524000"/>
            <a:ext cx="4559531" cy="4495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603269" y="2362200"/>
                <a:ext cx="1576008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𝐹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e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𝑏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log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269" y="2362200"/>
                <a:ext cx="1576008" cy="3808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92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Possibility line and minimum chilling requirement for height-growth initiation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32" y="1676400"/>
            <a:ext cx="504306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Possibility lines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310" y="1600200"/>
            <a:ext cx="4541499" cy="441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8" t="20717" r="6758" b="65545"/>
          <a:stretch/>
        </p:blipFill>
        <p:spPr>
          <a:xfrm>
            <a:off x="838200" y="6172200"/>
            <a:ext cx="2918765" cy="6071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94910" y="2514600"/>
            <a:ext cx="2895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1"/>
          <a:stretch/>
        </p:blipFill>
        <p:spPr>
          <a:xfrm>
            <a:off x="4600133" y="1600200"/>
            <a:ext cx="4321635" cy="441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34000" y="2514600"/>
            <a:ext cx="3048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4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Possibility lines comparison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7620000" cy="47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1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Height-growth initiation timing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2" r="71274" b="52037"/>
          <a:stretch/>
        </p:blipFill>
        <p:spPr>
          <a:xfrm>
            <a:off x="609600" y="1100631"/>
            <a:ext cx="4233333" cy="5565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3" t="4562" r="51551" b="52037"/>
          <a:stretch/>
        </p:blipFill>
        <p:spPr>
          <a:xfrm>
            <a:off x="4953000" y="1100631"/>
            <a:ext cx="2864273" cy="55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Diameter-growth initiation timing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2" t="4562" r="1595" b="52037"/>
          <a:stretch/>
        </p:blipFill>
        <p:spPr>
          <a:xfrm>
            <a:off x="533400" y="1100631"/>
            <a:ext cx="7251032" cy="55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686800" cy="23048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should a tree start growing in the spring?</a:t>
            </a:r>
          </a:p>
        </p:txBody>
      </p:sp>
    </p:spTree>
    <p:extLst>
      <p:ext uri="{BB962C8B-B14F-4D97-AF65-F5344CB8AC3E}">
        <p14:creationId xmlns:p14="http://schemas.microsoft.com/office/powerpoint/2010/main" val="196017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1143000"/>
          </a:xfrm>
        </p:spPr>
        <p:txBody>
          <a:bodyPr/>
          <a:lstStyle/>
          <a:p>
            <a:r>
              <a:rPr lang="en-US" dirty="0" smtClean="0"/>
              <a:t>Growth initiation date changes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4" r="71202"/>
          <a:stretch/>
        </p:blipFill>
        <p:spPr>
          <a:xfrm>
            <a:off x="762000" y="1416196"/>
            <a:ext cx="3962400" cy="5422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398906" y="3482828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days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5" t="54753" r="21882" b="727"/>
          <a:stretch/>
        </p:blipFill>
        <p:spPr>
          <a:xfrm>
            <a:off x="5105400" y="1487040"/>
            <a:ext cx="3352800" cy="5285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799" y="1019343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1062335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8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Frost risk following growth initiation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6" t="7843" r="20064" b="52043"/>
          <a:stretch/>
        </p:blipFill>
        <p:spPr>
          <a:xfrm>
            <a:off x="4968238" y="1528465"/>
            <a:ext cx="3489962" cy="5243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329393" y="3395007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hours &lt; -2°C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4" r="70199" b="52043"/>
          <a:stretch/>
        </p:blipFill>
        <p:spPr>
          <a:xfrm>
            <a:off x="647699" y="1528465"/>
            <a:ext cx="3902091" cy="5193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2064" y="1066800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1142" y="1067069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7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Quantifying climatic favorability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Plants need energy </a:t>
            </a:r>
            <a:r>
              <a:rPr lang="en-US" i="1" dirty="0" smtClean="0"/>
              <a:t>AND</a:t>
            </a:r>
            <a:r>
              <a:rPr lang="en-US" dirty="0" smtClean="0"/>
              <a:t> moisture for growth</a:t>
            </a:r>
          </a:p>
          <a:p>
            <a:r>
              <a:rPr lang="en-US" dirty="0" smtClean="0"/>
              <a:t>Measure of favorability should account for the </a:t>
            </a:r>
            <a:r>
              <a:rPr lang="en-US" i="1" dirty="0" smtClean="0"/>
              <a:t>simultaneous</a:t>
            </a:r>
            <a:r>
              <a:rPr lang="en-US" dirty="0" smtClean="0"/>
              <a:t> availability of energy and soil moisture</a:t>
            </a:r>
          </a:p>
        </p:txBody>
      </p:sp>
    </p:spTree>
    <p:extLst>
      <p:ext uri="{BB962C8B-B14F-4D97-AF65-F5344CB8AC3E}">
        <p14:creationId xmlns:p14="http://schemas.microsoft.com/office/powerpoint/2010/main" val="35357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2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Actual evapotranspiration (AET) as a measure of climatic favorability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7468987" cy="513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6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AET across Douglas-fir range in region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9" t="15500" r="10645" b="22166"/>
          <a:stretch/>
        </p:blipFill>
        <p:spPr>
          <a:xfrm>
            <a:off x="2971800" y="914399"/>
            <a:ext cx="4267200" cy="588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Favorable growing conditions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27" r="49799"/>
          <a:stretch/>
        </p:blipFill>
        <p:spPr>
          <a:xfrm>
            <a:off x="304800" y="2189982"/>
            <a:ext cx="4244110" cy="3677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371600"/>
            <a:ext cx="848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proportion of favorable conditions (AET) captured: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6" t="56127"/>
          <a:stretch/>
        </p:blipFill>
        <p:spPr>
          <a:xfrm>
            <a:off x="4835236" y="2189982"/>
            <a:ext cx="4065098" cy="36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5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Diameter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8" t="59494"/>
          <a:stretch/>
        </p:blipFill>
        <p:spPr>
          <a:xfrm>
            <a:off x="6019800" y="1472184"/>
            <a:ext cx="2661073" cy="5385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3023204" y="3682397"/>
            <a:ext cx="4842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proportion of favorable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 (AET) captured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7" t="54704" r="51441"/>
          <a:stretch/>
        </p:blipFill>
        <p:spPr>
          <a:xfrm>
            <a:off x="1316498" y="1472184"/>
            <a:ext cx="2703560" cy="5385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20856" y="3470359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date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Growth initiation could lag changes in favorable conditions near low latitude/elevation range limits</a:t>
            </a:r>
          </a:p>
          <a:p>
            <a:r>
              <a:rPr lang="en-US" dirty="0" smtClean="0"/>
              <a:t>Risk of increased frost exposure is possible, especially at high elevations</a:t>
            </a:r>
            <a:r>
              <a:rPr lang="en-US" dirty="0"/>
              <a:t>, but seems relatively </a:t>
            </a:r>
            <a:r>
              <a:rPr lang="en-US" dirty="0" smtClean="0"/>
              <a:t>minor and rare</a:t>
            </a:r>
          </a:p>
          <a:p>
            <a:r>
              <a:rPr lang="en-US" dirty="0" smtClean="0"/>
              <a:t>Height- and diameter-growth initiation follow broadly similar patterns, though diameter growth seems to lag behind climate change more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sxseanas001\OFSL\GENSILV\DigiPix\DIGITAL IMAGES\SSMT\Doorstop\2008\10.17.08\IMG_2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200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Funding</a:t>
            </a:r>
          </a:p>
          <a:p>
            <a:r>
              <a:rPr lang="en-US" sz="2400" dirty="0" smtClean="0"/>
              <a:t>Bureau of Land Management</a:t>
            </a:r>
          </a:p>
          <a:p>
            <a:r>
              <a:rPr lang="en-US" sz="2400" dirty="0" smtClean="0"/>
              <a:t>USDA Forest Service PNW Research Station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38600" y="10668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Land owners</a:t>
            </a:r>
          </a:p>
          <a:p>
            <a:r>
              <a:rPr lang="en-US" sz="1800" dirty="0" smtClean="0"/>
              <a:t>Cascade </a:t>
            </a:r>
            <a:r>
              <a:rPr lang="en-US" sz="1800" dirty="0"/>
              <a:t>Timber Consulting</a:t>
            </a:r>
          </a:p>
          <a:p>
            <a:r>
              <a:rPr lang="en-US" sz="1800" dirty="0" err="1"/>
              <a:t>Giustina</a:t>
            </a:r>
            <a:r>
              <a:rPr lang="en-US" sz="1800" dirty="0"/>
              <a:t> Land and Timber</a:t>
            </a:r>
          </a:p>
          <a:p>
            <a:r>
              <a:rPr lang="en-US" sz="1800" dirty="0"/>
              <a:t>Hancock Forest Resources</a:t>
            </a:r>
          </a:p>
          <a:p>
            <a:r>
              <a:rPr lang="en-US" sz="1800" dirty="0"/>
              <a:t>Lone Rock Timber Company</a:t>
            </a:r>
          </a:p>
          <a:p>
            <a:r>
              <a:rPr lang="en-US" sz="1800" dirty="0"/>
              <a:t>Port Blakely Tree Farms</a:t>
            </a:r>
          </a:p>
          <a:p>
            <a:r>
              <a:rPr lang="en-US" sz="1800" dirty="0"/>
              <a:t>Roseburg Resources</a:t>
            </a:r>
          </a:p>
          <a:p>
            <a:r>
              <a:rPr lang="en-US" sz="1800" dirty="0"/>
              <a:t>Starker Forests</a:t>
            </a:r>
          </a:p>
          <a:p>
            <a:r>
              <a:rPr lang="en-US" sz="1800" dirty="0" smtClean="0"/>
              <a:t>USFS Stone </a:t>
            </a:r>
            <a:r>
              <a:rPr lang="en-US" sz="1800" dirty="0"/>
              <a:t>Nursery</a:t>
            </a:r>
          </a:p>
          <a:p>
            <a:r>
              <a:rPr lang="en-US" sz="1800" dirty="0" smtClean="0"/>
              <a:t>WA DNR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22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41" y="0"/>
            <a:ext cx="7849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686800" cy="1885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686800" cy="1885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should a tree start growing in the spring?</a:t>
            </a:r>
          </a:p>
        </p:txBody>
      </p:sp>
    </p:spTree>
    <p:extLst>
      <p:ext uri="{BB962C8B-B14F-4D97-AF65-F5344CB8AC3E}">
        <p14:creationId xmlns:p14="http://schemas.microsoft.com/office/powerpoint/2010/main" val="190577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Patterns in seasonal growth progression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6" y="1524000"/>
            <a:ext cx="715433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9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Growth progression varies by location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8763000" cy="386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Growth progression varies over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7162800" cy="49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229602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Growth phenology varies by seed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7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97280"/>
            <a:ext cx="8229601" cy="54864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76200"/>
            <a:ext cx="88392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Growth phenology varies by seed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35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0908"/>
            <a:ext cx="7315200" cy="50643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Growth phenology varies by species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97280"/>
            <a:ext cx="8229601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29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Height and diameter growth interact (?)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9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fit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328078"/>
              </p:ext>
            </p:extLst>
          </p:nvPr>
        </p:nvGraphicFramePr>
        <p:xfrm>
          <a:off x="381000" y="3314539"/>
          <a:ext cx="8305800" cy="26290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357474"/>
                <a:gridCol w="1717364"/>
                <a:gridCol w="2185737"/>
                <a:gridCol w="2045225"/>
              </a:tblGrid>
              <a:tr h="13145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Explanatory variables used to make predictions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Probability of height-growth initiation 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Forcing required for height-growth initiation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Forcing required for diameter-growth initiation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81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Chilling only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0.563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0.795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0.974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763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Chilling plus genetic 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random effect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0.715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0.805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0.975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3400" y="1905000"/>
            <a:ext cx="8077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The </a:t>
            </a:r>
            <a:r>
              <a:rPr kumimoji="0" lang="en-US" alt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</a:t>
            </a:r>
            <a:r>
              <a:rPr kumimoji="0" lang="en-US" altLang="en-US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values for comparisons between predicted and observed values for the growth initiation models.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56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"/>
            <a:ext cx="8229600" cy="1143000"/>
          </a:xfrm>
        </p:spPr>
        <p:txBody>
          <a:bodyPr/>
          <a:lstStyle/>
          <a:p>
            <a:r>
              <a:rPr lang="en-US" dirty="0" smtClean="0"/>
              <a:t>Height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4" r="71202"/>
          <a:stretch/>
        </p:blipFill>
        <p:spPr>
          <a:xfrm>
            <a:off x="0" y="1416196"/>
            <a:ext cx="3962400" cy="5422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784372" y="3482828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days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7" r="70639"/>
          <a:stretch/>
        </p:blipFill>
        <p:spPr>
          <a:xfrm>
            <a:off x="5105401" y="1409123"/>
            <a:ext cx="3997818" cy="5448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2337403" y="3412995"/>
            <a:ext cx="4842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proportion of favorable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 (AET) captured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686800" cy="18854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should a tree start growing in the spring?</a:t>
            </a:r>
          </a:p>
        </p:txBody>
      </p:sp>
    </p:spTree>
    <p:extLst>
      <p:ext uri="{BB962C8B-B14F-4D97-AF65-F5344CB8AC3E}">
        <p14:creationId xmlns:p14="http://schemas.microsoft.com/office/powerpoint/2010/main" val="28704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Diameter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5" t="54753" r="21882" b="727"/>
          <a:stretch/>
        </p:blipFill>
        <p:spPr>
          <a:xfrm>
            <a:off x="609600" y="1463913"/>
            <a:ext cx="3352800" cy="52854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841521" y="3482828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days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9" t="59418" r="20373"/>
          <a:stretch/>
        </p:blipFill>
        <p:spPr>
          <a:xfrm>
            <a:off x="5172075" y="1461920"/>
            <a:ext cx="3743325" cy="53892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2337403" y="3606198"/>
            <a:ext cx="4842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proportion of favorable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 (AET) captured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4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"/>
            <a:ext cx="8229600" cy="1143000"/>
          </a:xfrm>
        </p:spPr>
        <p:txBody>
          <a:bodyPr/>
          <a:lstStyle/>
          <a:p>
            <a:r>
              <a:rPr lang="en-US" dirty="0" smtClean="0"/>
              <a:t>Frost risk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6" t="4462" b="52043"/>
          <a:stretch/>
        </p:blipFill>
        <p:spPr>
          <a:xfrm>
            <a:off x="5052059" y="1508760"/>
            <a:ext cx="4045611" cy="3749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329393" y="3084841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in hours &lt; -2°C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" r="50000" b="52043"/>
          <a:stretch/>
        </p:blipFill>
        <p:spPr>
          <a:xfrm>
            <a:off x="609599" y="1508760"/>
            <a:ext cx="4346907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Possibility 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8" t="20717" r="6758" b="65545"/>
          <a:stretch/>
        </p:blipFill>
        <p:spPr>
          <a:xfrm>
            <a:off x="698269" y="6172200"/>
            <a:ext cx="2918765" cy="607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2"/>
          <a:stretch/>
        </p:blipFill>
        <p:spPr>
          <a:xfrm>
            <a:off x="88669" y="1524000"/>
            <a:ext cx="4559531" cy="449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603269" y="2362200"/>
                <a:ext cx="1576008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𝐹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e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𝑏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log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269" y="2362200"/>
                <a:ext cx="1576008" cy="3808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493626" y="2053825"/>
                <a:ext cx="23271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𝐹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𝑎</m:t>
                      </m:r>
                      <m:r>
                        <a:rPr lang="en-US" i="1">
                          <a:latin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</a:rPr>
                        <m:t>𝑏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log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𝐶</m:t>
                      </m:r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626" y="2053825"/>
                <a:ext cx="232711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97152"/>
            <a:ext cx="4498848" cy="4498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578970" y="2010626"/>
                <a:ext cx="23271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𝐹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𝑎</m:t>
                      </m:r>
                      <m:r>
                        <a:rPr lang="en-US" i="1">
                          <a:latin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</a:rPr>
                        <m:t>𝑏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log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𝐶</m:t>
                      </m:r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970" y="2010626"/>
                <a:ext cx="2327112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517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Possibility lines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310" y="1600200"/>
            <a:ext cx="4541499" cy="441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8" t="20717" r="6758" b="65545"/>
          <a:stretch/>
        </p:blipFill>
        <p:spPr>
          <a:xfrm>
            <a:off x="838200" y="6172200"/>
            <a:ext cx="2918765" cy="6071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94910" y="2514600"/>
            <a:ext cx="2895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1"/>
          <a:stretch/>
        </p:blipFill>
        <p:spPr>
          <a:xfrm>
            <a:off x="4600133" y="1600200"/>
            <a:ext cx="4321635" cy="441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34000" y="2514600"/>
            <a:ext cx="3048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3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686800" cy="18854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should a tree start growing in the spring?</a:t>
            </a:r>
          </a:p>
        </p:txBody>
      </p:sp>
    </p:spTree>
    <p:extLst>
      <p:ext uri="{BB962C8B-B14F-4D97-AF65-F5344CB8AC3E}">
        <p14:creationId xmlns:p14="http://schemas.microsoft.com/office/powerpoint/2010/main" val="401332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686800" cy="188543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should a tree start growing in the spring?</a:t>
            </a:r>
          </a:p>
        </p:txBody>
      </p:sp>
    </p:spTree>
    <p:extLst>
      <p:ext uri="{BB962C8B-B14F-4D97-AF65-F5344CB8AC3E}">
        <p14:creationId xmlns:p14="http://schemas.microsoft.com/office/powerpoint/2010/main" val="158011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686800" cy="188543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should a tree start growing in the spring?</a:t>
            </a:r>
          </a:p>
        </p:txBody>
      </p:sp>
    </p:spTree>
    <p:extLst>
      <p:ext uri="{BB962C8B-B14F-4D97-AF65-F5344CB8AC3E}">
        <p14:creationId xmlns:p14="http://schemas.microsoft.com/office/powerpoint/2010/main" val="4779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41260"/>
            <a:ext cx="3962400" cy="3864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determines when a tree starts growing in the spring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Exposure to warm temperatures (“forcing”)</a:t>
            </a:r>
          </a:p>
          <a:p>
            <a:r>
              <a:rPr lang="en-US" dirty="0" smtClean="0"/>
              <a:t>Amount of forcing required depends on exposure to cool temperatures (“chilling”)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00600" y="3048000"/>
            <a:ext cx="3257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“possibility line”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4267200"/>
            <a:ext cx="358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Well understood for budburst,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but not other phenological events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73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Chilling and forcing functions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/>
          <a:stretch/>
        </p:blipFill>
        <p:spPr>
          <a:xfrm>
            <a:off x="2057400" y="1371600"/>
            <a:ext cx="5029200" cy="525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9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2952</TotalTime>
  <Words>775</Words>
  <Application>Microsoft Office PowerPoint</Application>
  <PresentationFormat>On-screen Show (4:3)</PresentationFormat>
  <Paragraphs>125</Paragraphs>
  <Slides>43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Will changes in phenology track climate change? </vt:lpstr>
      <vt:lpstr>When should a tree start growing in the spring?</vt:lpstr>
      <vt:lpstr>When should a tree start growing in the spring?</vt:lpstr>
      <vt:lpstr>When should a tree start growing in the spring?</vt:lpstr>
      <vt:lpstr>When should a tree start growing in the spring?</vt:lpstr>
      <vt:lpstr>When should a tree start growing in the spring?</vt:lpstr>
      <vt:lpstr>When should a tree start growing in the spring?</vt:lpstr>
      <vt:lpstr>What determines when a tree starts growing in the spring</vt:lpstr>
      <vt:lpstr>Chilling and forcing functions</vt:lpstr>
      <vt:lpstr>How chilling/forcing can affect growth initiation timing</vt:lpstr>
      <vt:lpstr>Methods</vt:lpstr>
      <vt:lpstr>No evidence for photoperiod effect</vt:lpstr>
      <vt:lpstr>Probability of growth initiation</vt:lpstr>
      <vt:lpstr>Possibility lines</vt:lpstr>
      <vt:lpstr>Possibility line and minimum chilling requirement for height-growth initiation</vt:lpstr>
      <vt:lpstr>Possibility lines</vt:lpstr>
      <vt:lpstr>Possibility lines comparison</vt:lpstr>
      <vt:lpstr>Height-growth initiation timing</vt:lpstr>
      <vt:lpstr>Diameter-growth initiation timing</vt:lpstr>
      <vt:lpstr>Growth initiation date changes</vt:lpstr>
      <vt:lpstr>Frost risk following growth initiation</vt:lpstr>
      <vt:lpstr>Quantifying climatic favorability </vt:lpstr>
      <vt:lpstr>Actual evapotranspiration (AET) as a measure of climatic favorability</vt:lpstr>
      <vt:lpstr>AET across Douglas-fir range in region</vt:lpstr>
      <vt:lpstr>Favorable growing conditions</vt:lpstr>
      <vt:lpstr>Diameter</vt:lpstr>
      <vt:lpstr>Conclusions</vt:lpstr>
      <vt:lpstr>Acknowledgements</vt:lpstr>
      <vt:lpstr>PowerPoint Presentation</vt:lpstr>
      <vt:lpstr>Patterns in seasonal growth progression</vt:lpstr>
      <vt:lpstr>Growth progression varies by location</vt:lpstr>
      <vt:lpstr>Growth progression varies over time</vt:lpstr>
      <vt:lpstr>Growth phenology varies by seed source</vt:lpstr>
      <vt:lpstr>PowerPoint Presentation</vt:lpstr>
      <vt:lpstr>Growth phenology varies by species</vt:lpstr>
      <vt:lpstr>Height and diameter growth interact (?)</vt:lpstr>
      <vt:lpstr>End</vt:lpstr>
      <vt:lpstr>Model fit</vt:lpstr>
      <vt:lpstr>Height</vt:lpstr>
      <vt:lpstr>Diameter</vt:lpstr>
      <vt:lpstr>Frost risk</vt:lpstr>
      <vt:lpstr>Possibility lines</vt:lpstr>
      <vt:lpstr>Possibility lines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R. Ford</dc:creator>
  <cp:lastModifiedBy>Kevin Ford</cp:lastModifiedBy>
  <cp:revision>140</cp:revision>
  <dcterms:created xsi:type="dcterms:W3CDTF">2016-01-17T22:09:36Z</dcterms:created>
  <dcterms:modified xsi:type="dcterms:W3CDTF">2016-01-27T20:37:34Z</dcterms:modified>
</cp:coreProperties>
</file>